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9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2192000" cy="6858000"/>
  <p:notesSz cx="6858000" cy="9144000"/>
  <p:embeddedFontLst>
    <p:embeddedFont>
      <p:font typeface="Noto Sans SC" panose="020B0200000000000000" charset="-122"/>
      <p:regular r:id="rId41"/>
    </p:embeddedFont>
    <p:embeddedFont>
      <p:font typeface="微软雅黑" panose="020B0503020204020204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0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54.xml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tags" Target="../tags/tag20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tags" Target="../tags/tag2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image" Target="../media/image21.jpeg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53.xml"/><Relationship Id="rId11" Type="http://schemas.openxmlformats.org/officeDocument/2006/relationships/tags" Target="../tags/tag52.xml"/><Relationship Id="rId10" Type="http://schemas.openxmlformats.org/officeDocument/2006/relationships/tags" Target="../tags/tag51.xml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2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0041" name="Picture 3"/>
          <p:cNvPicPr>
            <a:picLocks noChangeAspect="1"/>
          </p:cNvPicPr>
          <p:nvPr/>
        </p:nvPicPr>
        <p:blipFill>
          <a:blip r:embed="rId3"/>
          <a:srcRect l="79882" b="64653"/>
          <a:stretch>
            <a:fillRect/>
          </a:stretch>
        </p:blipFill>
        <p:spPr>
          <a:xfrm rot="10800000">
            <a:off x="-6308" y="4578096"/>
            <a:ext cx="2452946" cy="2279904"/>
          </a:xfrm>
          <a:prstGeom prst="rect">
            <a:avLst/>
          </a:prstGeom>
        </p:spPr>
      </p:pic>
      <p:sp>
        <p:nvSpPr>
          <p:cNvPr id="100019" name="AutoShap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7000"/>
                </a:srgbClr>
              </a:gs>
              <a:gs pos="100000">
                <a:srgbClr val="FDF3F1">
                  <a:alpha val="0"/>
                </a:srgbClr>
              </a:gs>
            </a:gsLst>
            <a:lin ang="18900000"/>
          </a:gradFill>
        </p:spPr>
      </p:sp>
      <p:pic>
        <p:nvPicPr>
          <p:cNvPr id="100004" name="Picture 5"/>
          <p:cNvPicPr>
            <a:picLocks noChangeAspect="1"/>
          </p:cNvPicPr>
          <p:nvPr/>
        </p:nvPicPr>
        <p:blipFill>
          <a:blip r:embed="rId4"/>
          <a:srcRect b="2162"/>
          <a:stretch>
            <a:fillRect/>
          </a:stretch>
        </p:blipFill>
        <p:spPr>
          <a:xfrm>
            <a:off x="2081" y="4156147"/>
            <a:ext cx="12192000" cy="286514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54345" y="1047837"/>
            <a:ext cx="7968974" cy="23811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6000" b="1">
                <a:solidFill>
                  <a:srgbClr val="393738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商城后台管理系统-软件说明书</a:t>
            </a:r>
            <a:endParaRPr lang="en-US" sz="6000" b="1">
              <a:solidFill>
                <a:srgbClr val="393738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7220" y="3919220"/>
            <a:ext cx="3135630" cy="120459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汇报人：</a:t>
            </a:r>
            <a:r>
              <a:rPr lang="zh-CN" alt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彭</a:t>
            </a:r>
            <a:r>
              <a:rPr lang="zh-CN" alt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孝乐、李宁</a:t>
            </a:r>
            <a:endParaRPr lang="zh-CN" alt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457200" lvl="1" indent="457200">
              <a:lnSpc>
                <a:spcPct val="100000"/>
              </a:lnSpc>
              <a:spcBef>
                <a:spcPts val="375"/>
              </a:spcBef>
            </a:pPr>
            <a:r>
              <a:rPr lang="en-US" altLang="zh-CN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  </a:t>
            </a:r>
            <a:r>
              <a:rPr lang="zh-CN" alt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王如月、曾洁</a:t>
            </a:r>
            <a:endParaRPr lang="zh-CN" alt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72199" y="3929312"/>
            <a:ext cx="3135630" cy="51686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2025-05-15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系统设计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系统架构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66800" y="1348740"/>
            <a:ext cx="6146800" cy="25565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1.‌关键技术‌</a:t>
            </a:r>
            <a:endParaRPr lang="zh-CN" altLang="en-US" sz="2800"/>
          </a:p>
          <a:p>
            <a:r>
              <a:rPr lang="zh-CN" altLang="en-US" sz="2800"/>
              <a:t>前端框架：Vue.js，用于构建用户界面。</a:t>
            </a:r>
            <a:endParaRPr lang="zh-CN" altLang="en-US" sz="2800"/>
          </a:p>
          <a:p>
            <a:r>
              <a:rPr lang="zh-CN" altLang="en-US" sz="2800"/>
              <a:t>后端框架：Express，用于处理API请求。</a:t>
            </a:r>
            <a:endParaRPr lang="zh-CN" altLang="en-US" sz="2800"/>
          </a:p>
          <a:p>
            <a:r>
              <a:rPr lang="zh-CN" altLang="en-US" sz="2800"/>
              <a:t>数据库：MySQL，用于存储系统数据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391400" y="533400"/>
            <a:ext cx="4606290" cy="53543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1297192" y="1308287"/>
            <a:ext cx="4348638" cy="6057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用户管理模块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>
            <p:custDataLst>
              <p:tags r:id="rId3"/>
            </p:custDataLst>
          </p:nvPr>
        </p:nvSpPr>
        <p:spPr>
          <a:xfrm>
            <a:off x="6865764" y="1308287"/>
            <a:ext cx="4493572" cy="6057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数据统计模块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4"/>
            </p:custDataLst>
          </p:nvPr>
        </p:nvSpPr>
        <p:spPr>
          <a:xfrm>
            <a:off x="6865764" y="4000377"/>
            <a:ext cx="4493572" cy="6057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国际化模块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1297192" y="4762018"/>
            <a:ext cx="4414526" cy="62484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订单管理模块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1297192" y="3025846"/>
            <a:ext cx="4348638" cy="6057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商品管理模块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Group 7"/>
          <p:cNvGrpSpPr/>
          <p:nvPr>
            <p:custDataLst>
              <p:tags r:id="rId7"/>
            </p:custDataLst>
          </p:nvPr>
        </p:nvGrpSpPr>
        <p:grpSpPr>
          <a:xfrm rot="0"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8" name="AutoShape 8"/>
            <p:cNvSpPr/>
            <p:nvPr>
              <p:custDataLst>
                <p:tags r:id="rId8"/>
              </p:custDataLst>
            </p:nvPr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9" name="AutoShape 9"/>
            <p:cNvSpPr/>
            <p:nvPr>
              <p:custDataLst>
                <p:tags r:id="rId9"/>
              </p:custDataLst>
            </p:nvPr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0" name="AutoShape 10"/>
            <p:cNvSpPr/>
            <p:nvPr>
              <p:custDataLst>
                <p:tags r:id="rId10"/>
              </p:custDataLst>
            </p:nvPr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cxnSp>
          <p:nvCxnSpPr>
            <p:cNvPr id="11" name="Connector 11"/>
            <p:cNvCxnSpPr/>
            <p:nvPr>
              <p:custDataLst>
                <p:tags r:id="rId11"/>
              </p:custDataLst>
            </p:nvPr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TextBox 1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模块设计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AutoShape 13"/>
          <p:cNvSpPr/>
          <p:nvPr>
            <p:custDataLst>
              <p:tags r:id="rId12"/>
            </p:custDataLst>
          </p:nvPr>
        </p:nvSpPr>
        <p:spPr>
          <a:xfrm>
            <a:off x="6455568" y="1512589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AutoShape 14"/>
          <p:cNvSpPr/>
          <p:nvPr>
            <p:custDataLst>
              <p:tags r:id="rId13"/>
            </p:custDataLst>
          </p:nvPr>
        </p:nvSpPr>
        <p:spPr>
          <a:xfrm>
            <a:off x="6455568" y="4241491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15" name="Connector 15"/>
          <p:cNvCxnSpPr/>
          <p:nvPr>
            <p:custDataLst>
              <p:tags r:id="rId14"/>
            </p:custDataLst>
          </p:nvPr>
        </p:nvCxnSpPr>
        <p:spPr>
          <a:xfrm>
            <a:off x="6554162" y="1670999"/>
            <a:ext cx="0" cy="5208748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6"/>
          <p:cNvSpPr txBox="1"/>
          <p:nvPr>
            <p:custDataLst>
              <p:tags r:id="rId15"/>
            </p:custDataLst>
          </p:nvPr>
        </p:nvSpPr>
        <p:spPr>
          <a:xfrm>
            <a:off x="1297192" y="1804349"/>
            <a:ext cx="4486656" cy="1203960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用户管理模块主要专注于用户的注册、登录、权限分配等功能，确保系统用户的安全性和操作合规性。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16"/>
            </p:custDataLst>
          </p:nvPr>
        </p:nvSpPr>
        <p:spPr>
          <a:xfrm>
            <a:off x="1297192" y="3543470"/>
            <a:ext cx="4486275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商品管理模块主要负责商品的增删改查、分类管理以及图片上传等功能，满足电商平台对商品数据管理的需求。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7"/>
            </p:custDataLst>
          </p:nvPr>
        </p:nvSpPr>
        <p:spPr>
          <a:xfrm>
            <a:off x="1297192" y="5282464"/>
            <a:ext cx="4486275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订单管理模块包括订单的查询、状态更新以及导出功能，旨在简化订单处理流程，提高订单管理效率。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8"/>
            </p:custDataLst>
          </p:nvPr>
        </p:nvSpPr>
        <p:spPr>
          <a:xfrm>
            <a:off x="6865764" y="1804349"/>
            <a:ext cx="4486275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数据统计模块专注于销售数据的图表展示和趋势分析，为管理者提供数据支持，协助他们做出更明智的决策。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9"/>
            </p:custDataLst>
          </p:nvPr>
        </p:nvSpPr>
        <p:spPr>
          <a:xfrm>
            <a:off x="6865764" y="4518000"/>
            <a:ext cx="4486275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国际化模块负责多语言切换功能，确保系统能够支持不同语言的显示和输入，满足全球用户的需求。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数据库设计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3" name="图片 3" descr="IMG_2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0200" y="1371600"/>
            <a:ext cx="8358505" cy="4789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系统实现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关键技术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2000" y="1295400"/>
            <a:ext cx="8618855" cy="209677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0" defTabSz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前端框架：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Vue.js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，用于构建用户界面。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0" defTabSz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后端框架：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Express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，用于处理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请求。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0" defTabSz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数据库：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，用于存储系统数据。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0" defTabSz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国际化：使用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Vue I18n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实现多语言支持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界面展示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81175"/>
            <a:ext cx="5175885" cy="36760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28600"/>
            <a:ext cx="5989955" cy="36658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048000"/>
            <a:ext cx="6443980" cy="37579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视频</a:t>
            </a: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展示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3" name="功能演示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24000" y="9906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380773" y="22849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核心代码片段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2000" y="1219200"/>
            <a:ext cx="6096000" cy="47644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/>
              <a:t>//连接数据库 1 安装mysql 2创建连接</a:t>
            </a:r>
            <a:endParaRPr lang="zh-CN" altLang="en-US" sz="1200"/>
          </a:p>
          <a:p>
            <a:r>
              <a:rPr lang="zh-CN" altLang="en-US" sz="1200"/>
              <a:t>const mysql=require('mysql')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//创建数据库连接</a:t>
            </a:r>
            <a:endParaRPr lang="zh-CN" altLang="en-US" sz="1200"/>
          </a:p>
          <a:p>
            <a:r>
              <a:rPr lang="zh-CN" altLang="en-US" sz="1200"/>
              <a:t>const client =mysql.createConnection({</a:t>
            </a:r>
            <a:endParaRPr lang="zh-CN" altLang="en-US" sz="1200"/>
          </a:p>
          <a:p>
            <a:r>
              <a:rPr lang="zh-CN" altLang="en-US" sz="1200"/>
              <a:t>    host:'localhost',//数据域名 地址//</a:t>
            </a:r>
            <a:endParaRPr lang="zh-CN" altLang="en-US" sz="1200"/>
          </a:p>
          <a:p>
            <a:r>
              <a:rPr lang="zh-CN" altLang="en-US" sz="1200"/>
              <a:t>    user:'root',//数据名称</a:t>
            </a:r>
            <a:endParaRPr lang="zh-CN" altLang="en-US" sz="1200"/>
          </a:p>
          <a:p>
            <a:r>
              <a:rPr lang="zh-CN" altLang="en-US" sz="1200"/>
              <a:t>    password:'',//数据库密码 xampp集成</a:t>
            </a:r>
            <a:endParaRPr lang="zh-CN" altLang="en-US" sz="1200"/>
          </a:p>
          <a:p>
            <a:r>
              <a:rPr lang="zh-CN" altLang="en-US" sz="1200"/>
              <a:t>    database:'vue-ego',</a:t>
            </a:r>
            <a:endParaRPr lang="zh-CN" altLang="en-US" sz="1200"/>
          </a:p>
          <a:p>
            <a:r>
              <a:rPr lang="zh-CN" altLang="en-US" sz="1200"/>
              <a:t>    port:'3316'</a:t>
            </a:r>
            <a:endParaRPr lang="zh-CN" altLang="en-US" sz="1200"/>
          </a:p>
          <a:p>
            <a:r>
              <a:rPr lang="zh-CN" altLang="en-US" sz="1200"/>
              <a:t>})</a:t>
            </a:r>
            <a:endParaRPr lang="zh-CN" altLang="en-US" sz="1200"/>
          </a:p>
          <a:p>
            <a:r>
              <a:rPr lang="zh-CN" altLang="en-US" sz="1200"/>
              <a:t>//封装数据库操作语言 sql语句 参数数组arr callback成功函数结果</a:t>
            </a:r>
            <a:endParaRPr lang="zh-CN" altLang="en-US" sz="1200"/>
          </a:p>
          <a:p>
            <a:r>
              <a:rPr lang="zh-CN" altLang="en-US" sz="1200"/>
              <a:t>function sqlFun(sql,arr,callback){</a:t>
            </a:r>
            <a:endParaRPr lang="zh-CN" altLang="en-US" sz="1200"/>
          </a:p>
          <a:p>
            <a:r>
              <a:rPr lang="zh-CN" altLang="en-US" sz="1200"/>
              <a:t>    client.query(sql,arr,function(error,result){</a:t>
            </a:r>
            <a:endParaRPr lang="zh-CN" altLang="en-US" sz="1200"/>
          </a:p>
          <a:p>
            <a:r>
              <a:rPr lang="zh-CN" altLang="en-US" sz="1200"/>
              <a:t>        if(error){</a:t>
            </a:r>
            <a:endParaRPr lang="zh-CN" altLang="en-US" sz="1200"/>
          </a:p>
          <a:p>
            <a:r>
              <a:rPr lang="zh-CN" altLang="en-US" sz="1200"/>
              <a:t>            console.log('数据库语句错误',error);</a:t>
            </a:r>
            <a:endParaRPr lang="zh-CN" altLang="en-US" sz="1200"/>
          </a:p>
          <a:p>
            <a:r>
              <a:rPr lang="zh-CN" altLang="en-US" sz="1200"/>
              <a:t>            return ;</a:t>
            </a:r>
            <a:endParaRPr lang="zh-CN" altLang="en-US" sz="1200"/>
          </a:p>
          <a:p>
            <a:r>
              <a:rPr lang="zh-CN" altLang="en-US" sz="1200"/>
              <a:t>        }</a:t>
            </a:r>
            <a:endParaRPr lang="zh-CN" altLang="en-US" sz="1200"/>
          </a:p>
          <a:p>
            <a:r>
              <a:rPr lang="zh-CN" altLang="en-US" sz="1200"/>
              <a:t>        callback(result)</a:t>
            </a:r>
            <a:endParaRPr lang="zh-CN" altLang="en-US" sz="1200"/>
          </a:p>
          <a:p>
            <a:r>
              <a:rPr lang="zh-CN" altLang="en-US" sz="1200"/>
              <a:t>    })</a:t>
            </a:r>
            <a:endParaRPr lang="zh-CN" altLang="en-US" sz="1200"/>
          </a:p>
          <a:p>
            <a:r>
              <a:rPr lang="zh-CN" altLang="en-US" sz="1200"/>
              <a:t>}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module.exports=sqlFun</a:t>
            </a:r>
            <a:endParaRPr lang="zh-CN" altLang="en-US" sz="1200"/>
          </a:p>
          <a:p>
            <a:endParaRPr lang="zh-CN" altLang="en-US" sz="1200"/>
          </a:p>
        </p:txBody>
      </p:sp>
      <p:sp>
        <p:nvSpPr>
          <p:cNvPr id="21" name="文本框 20"/>
          <p:cNvSpPr txBox="1"/>
          <p:nvPr/>
        </p:nvSpPr>
        <p:spPr>
          <a:xfrm>
            <a:off x="6324600" y="1219200"/>
            <a:ext cx="609600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import Vue from 'vue'</a:t>
            </a:r>
            <a:endParaRPr lang="zh-CN" altLang="en-US" sz="1000"/>
          </a:p>
          <a:p>
            <a:r>
              <a:rPr lang="zh-CN" altLang="en-US" sz="1000"/>
              <a:t>import VueRouter from 'vue-router'</a:t>
            </a:r>
            <a:endParaRPr lang="zh-CN" altLang="en-US" sz="1000"/>
          </a:p>
          <a:p>
            <a:r>
              <a:rPr lang="zh-CN" altLang="en-US" sz="1000"/>
              <a:t>// import HomeView from '../views/HomeView.vue'</a:t>
            </a:r>
            <a:endParaRPr lang="zh-CN" altLang="en-US" sz="1000"/>
          </a:p>
          <a:p>
            <a:r>
              <a:rPr lang="zh-CN" altLang="en-US" sz="1000"/>
              <a:t>import Layout from '../views/Layout/index.vue'</a:t>
            </a:r>
            <a:endParaRPr lang="zh-CN" altLang="en-US" sz="1000"/>
          </a:p>
          <a:p>
            <a:r>
              <a:rPr lang="zh-CN" altLang="en-US" sz="1000"/>
              <a:t>import Home from'../views/Home/index.vue'</a:t>
            </a:r>
            <a:endParaRPr lang="zh-CN" altLang="en-US" sz="1000"/>
          </a:p>
          <a:p>
            <a:r>
              <a:rPr lang="zh-CN" altLang="en-US" sz="1000"/>
              <a:t>import Login from '../views/Login/login.vue'</a:t>
            </a:r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// 异步</a:t>
            </a:r>
            <a:endParaRPr lang="zh-CN" altLang="en-US" sz="1000"/>
          </a:p>
          <a:p>
            <a:r>
              <a:rPr lang="zh-CN" altLang="en-US" sz="1000"/>
              <a:t>const Goods=()=&gt;import('../views/Goods/GoodsList/Goods.vue')</a:t>
            </a:r>
            <a:endParaRPr lang="zh-CN" altLang="en-US" sz="1000"/>
          </a:p>
          <a:p>
            <a:r>
              <a:rPr lang="zh-CN" altLang="en-US" sz="1000"/>
              <a:t>const GoodsList = ()=&gt;import('../views/Goods/GoodsList/Goods.vue')</a:t>
            </a:r>
            <a:endParaRPr lang="zh-CN" altLang="en-US" sz="1000"/>
          </a:p>
          <a:p>
            <a:r>
              <a:rPr lang="zh-CN" altLang="en-US" sz="1000"/>
              <a:t>const GoodsVerify = ()=&gt;import('../views/Goods/GoodsVerify/index.vue')</a:t>
            </a:r>
            <a:endParaRPr lang="zh-CN" altLang="en-US" sz="1000"/>
          </a:p>
          <a:p>
            <a:r>
              <a:rPr lang="zh-CN" altLang="en-US" sz="1000"/>
              <a:t>const Params=()=&gt;import('../views/Params/Params.vue')</a:t>
            </a:r>
            <a:endParaRPr lang="zh-CN" altLang="en-US" sz="1000"/>
          </a:p>
          <a:p>
            <a:r>
              <a:rPr lang="zh-CN" altLang="en-US" sz="1000"/>
              <a:t>const Specifications=()=&gt;import('../views/Params/ParamsInfo/Specifications.vue')</a:t>
            </a:r>
            <a:endParaRPr lang="zh-CN" altLang="en-US" sz="1000"/>
          </a:p>
          <a:p>
            <a:r>
              <a:rPr lang="zh-CN" altLang="en-US" sz="1000"/>
              <a:t>const Advert=()=&gt;import('../views/Advert/Advert.vue')</a:t>
            </a:r>
            <a:endParaRPr lang="zh-CN" altLang="en-US" sz="1000"/>
          </a:p>
          <a:p>
            <a:r>
              <a:rPr lang="zh-CN" altLang="en-US" sz="1000"/>
              <a:t>const Order=()=&gt;import('../views/Order/index.vue')</a:t>
            </a:r>
            <a:endParaRPr lang="zh-CN" altLang="en-US" sz="1000"/>
          </a:p>
          <a:p>
            <a:r>
              <a:rPr lang="zh-CN" altLang="en-US" sz="1000"/>
              <a:t>const OrderList=()=&gt;import('../views/Order/OrderList/index.vue')</a:t>
            </a:r>
            <a:endParaRPr lang="zh-CN" altLang="en-US" sz="1000"/>
          </a:p>
          <a:p>
            <a:r>
              <a:rPr lang="zh-CN" altLang="en-US" sz="1000"/>
              <a:t>const OrderBack=()=&gt;import('../views/Order/OrderBack/index.vue')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//子级路由</a:t>
            </a:r>
            <a:endParaRPr lang="zh-CN" altLang="en-US" sz="1000"/>
          </a:p>
          <a:p>
            <a:r>
              <a:rPr lang="zh-CN" altLang="en-US" sz="1000"/>
              <a:t>const AddGoods=()=&gt;import('../views/Goods/GoodsList/AddGoods.vue')</a:t>
            </a:r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 </a:t>
            </a:r>
            <a:r>
              <a:rPr lang="en-US" altLang="zh-CN" sz="1000"/>
              <a:t>..........</a:t>
            </a:r>
            <a:r>
              <a:rPr lang="zh-CN" altLang="en-US" sz="1000"/>
              <a:t>略</a:t>
            </a:r>
            <a:endParaRPr lang="zh-CN" altLang="en-US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05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系统测试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653"/>
          <a:stretch>
            <a:fillRect/>
          </a:stretch>
        </p:blipFill>
        <p:spPr>
          <a:xfrm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50232" y="687306"/>
            <a:ext cx="5464151" cy="5483387"/>
          </a:xfrm>
          <a:prstGeom prst="rect">
            <a:avLst/>
          </a:prstGeom>
        </p:spPr>
        <p:txBody>
          <a:bodyPr vert="horz" wrap="square" lIns="95250" tIns="95250" rIns="47625" bIns="95250" rtlCol="0" anchor="ctr" anchorCtr="0">
            <a:normAutofit/>
          </a:bodyPr>
          <a:lstStyle/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zh-CN" alt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项目概述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需求分析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系统设计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系统实现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系统测试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用户手册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项目总结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总结与展望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77617" y="1730562"/>
            <a:ext cx="3813883" cy="12543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675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目录</a:t>
            </a:r>
            <a:endParaRPr lang="en-US" sz="675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78706" y="2984922"/>
            <a:ext cx="2211705" cy="7200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3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contents</a:t>
            </a:r>
            <a:endParaRPr lang="en-US" sz="33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测试方案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2"/>
            </p:custDataLst>
          </p:nvPr>
        </p:nvSpPr>
        <p:spPr>
          <a:xfrm>
            <a:off x="1297154" y="1633160"/>
            <a:ext cx="8109936" cy="115124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针对各独立模块的功能进行全面测试，确保每个模块均符合设计要求，稳定运行，从而保障整体系统的质量与性能。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>
            <p:custDataLst>
              <p:tags r:id="rId3"/>
            </p:custDataLst>
          </p:nvPr>
        </p:nvSpPr>
        <p:spPr>
          <a:xfrm>
            <a:off x="1297154" y="1194422"/>
            <a:ext cx="7146070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单元测试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1290758" y="3334561"/>
            <a:ext cx="8109936" cy="115124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测试模块间的交互与协作，确保数据传递无误，功能协同工作正常，从而保障系统整体运行的稳定性和可靠性。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>
            <p:custDataLst>
              <p:tags r:id="rId5"/>
            </p:custDataLst>
          </p:nvPr>
        </p:nvSpPr>
        <p:spPr>
          <a:xfrm>
            <a:off x="1290758" y="2895823"/>
            <a:ext cx="7146070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集成测试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1284362" y="5044066"/>
            <a:ext cx="8109936" cy="115124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邀请目标用户参与实际操作测试，收集用户反馈与建议，持续优化系统，确保系统贴合用户需求与市场定位。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7"/>
            </p:custDataLst>
          </p:nvPr>
        </p:nvSpPr>
        <p:spPr>
          <a:xfrm>
            <a:off x="1284362" y="4605328"/>
            <a:ext cx="7146070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用户测试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4200" y="1962150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1685845" y="27"/>
                </a:move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  <a:lnTo>
                  <a:pt x="0" y="1676400"/>
                </a:lnTo>
                <a:cubicBezTo>
                  <a:pt x="0" y="1341716"/>
                  <a:pt x="100080" y="1017391"/>
                  <a:pt x="283614" y="743402"/>
                </a:cubicBezTo>
                <a:lnTo>
                  <a:pt x="326098" y="686287"/>
                </a:lnTo>
                <a:lnTo>
                  <a:pt x="222801" y="399824"/>
                </a:lnTo>
                <a:lnTo>
                  <a:pt x="531767" y="453989"/>
                </a:lnTo>
                <a:lnTo>
                  <a:pt x="618095" y="376276"/>
                </a:lnTo>
                <a:cubicBezTo>
                  <a:pt x="918260" y="131924"/>
                  <a:pt x="1295386" y="-2173"/>
                  <a:pt x="1685845" y="27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3" name="Freeform 3"/>
          <p:cNvSpPr/>
          <p:nvPr/>
        </p:nvSpPr>
        <p:spPr>
          <a:xfrm rot="5400000">
            <a:off x="6143625" y="1966913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0" y="1676400"/>
                </a:moveTo>
                <a:cubicBezTo>
                  <a:pt x="0" y="1285935"/>
                  <a:pt x="136219" y="909570"/>
                  <a:pt x="382258" y="610787"/>
                </a:cubicBezTo>
                <a:lnTo>
                  <a:pt x="437390" y="550233"/>
                </a:lnTo>
                <a:lnTo>
                  <a:pt x="357434" y="249447"/>
                </a:lnTo>
                <a:lnTo>
                  <a:pt x="675579" y="334017"/>
                </a:lnTo>
                <a:lnTo>
                  <a:pt x="751263" y="278380"/>
                </a:lnTo>
                <a:cubicBezTo>
                  <a:pt x="1026282" y="96392"/>
                  <a:pt x="1351166" y="-1859"/>
                  <a:pt x="1685845" y="27"/>
                </a:cubicBez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4" name="Freeform 4"/>
          <p:cNvSpPr/>
          <p:nvPr/>
        </p:nvSpPr>
        <p:spPr>
          <a:xfrm rot="10800000">
            <a:off x="6138863" y="3733800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696276" y="1676401"/>
                </a:moveTo>
                <a:lnTo>
                  <a:pt x="0" y="1676400"/>
                </a:lnTo>
                <a:cubicBezTo>
                  <a:pt x="0" y="1341716"/>
                  <a:pt x="100080" y="1017391"/>
                  <a:pt x="283614" y="743402"/>
                </a:cubicBezTo>
                <a:lnTo>
                  <a:pt x="284783" y="741830"/>
                </a:lnTo>
                <a:lnTo>
                  <a:pt x="159770" y="469217"/>
                </a:lnTo>
                <a:lnTo>
                  <a:pt x="484566" y="498419"/>
                </a:lnTo>
                <a:lnTo>
                  <a:pt x="494350" y="487672"/>
                </a:lnTo>
                <a:cubicBezTo>
                  <a:pt x="810781" y="173019"/>
                  <a:pt x="1239606" y="-2487"/>
                  <a:pt x="1685845" y="27"/>
                </a:cubicBez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5" name="Freeform 5"/>
          <p:cNvSpPr/>
          <p:nvPr/>
        </p:nvSpPr>
        <p:spPr>
          <a:xfrm rot="16200000">
            <a:off x="4389437" y="3729038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1685845" y="27"/>
                </a:move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  <a:lnTo>
                  <a:pt x="0" y="1676400"/>
                </a:lnTo>
                <a:cubicBezTo>
                  <a:pt x="0" y="1230154"/>
                  <a:pt x="177919" y="802325"/>
                  <a:pt x="494350" y="487672"/>
                </a:cubicBezTo>
                <a:lnTo>
                  <a:pt x="548831" y="438628"/>
                </a:lnTo>
                <a:lnTo>
                  <a:pt x="466941" y="130569"/>
                </a:lnTo>
                <a:lnTo>
                  <a:pt x="835339" y="228498"/>
                </a:lnTo>
                <a:lnTo>
                  <a:pt x="892743" y="194440"/>
                </a:lnTo>
                <a:cubicBezTo>
                  <a:pt x="1134849" y="66424"/>
                  <a:pt x="1406946" y="-1544"/>
                  <a:pt x="1685845" y="27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5250" y="2743200"/>
            <a:ext cx="1885950" cy="1885950"/>
          </a:xfrm>
          <a:prstGeom prst="ellipse">
            <a:avLst/>
          </a:prstGeom>
          <a:noFill/>
        </p:spPr>
      </p:pic>
      <p:sp>
        <p:nvSpPr>
          <p:cNvPr id="7" name="TextBox 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测试用例与结果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3500" y="1773916"/>
            <a:ext cx="3313333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用户登录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3500" y="2258344"/>
            <a:ext cx="3313333" cy="1143633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输入正确的用户名密码，预期登录成功，系统实际返回登录成功结果，符合用户操作预期。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23094" y="2303033"/>
            <a:ext cx="792249" cy="79248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70719" y="4166235"/>
            <a:ext cx="792249" cy="79248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24560" y="4097553"/>
            <a:ext cx="792249" cy="79248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702127" y="2312558"/>
            <a:ext cx="792249" cy="79248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3500" y="4180585"/>
            <a:ext cx="3313333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查询商品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3500" y="4665013"/>
            <a:ext cx="3313333" cy="1143633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通过正确的名称或描述进行查询，预期商品成功被查询到，系统实际返回查询结果，准确无误。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83514" y="1781391"/>
            <a:ext cx="3313333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商品添加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983514" y="2265819"/>
            <a:ext cx="3313333" cy="1143633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商品名称、价格等关键信息完善，预期商品成功添加到数据库，系统实际完成添加，信息无误。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83514" y="4188059"/>
            <a:ext cx="3313333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添加修改规格参数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983514" y="4672487"/>
            <a:ext cx="3313333" cy="1143633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在规格参数页面添加需要的规格参数，在商品添加页面更改添加商品的规格参数信息，系统返回成功。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问题与改进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75468" y="1708980"/>
            <a:ext cx="5251392" cy="2192141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2967789" y="1349924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2992833" y="1404690"/>
            <a:ext cx="616662" cy="55721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3538" y="2093576"/>
            <a:ext cx="4375252" cy="5126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图片上传功能不兼容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9348" y="2634791"/>
            <a:ext cx="4763633" cy="112156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部分浏览器因兼容性差异，导致图片上传功能无法正常使用，需针对性优化。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226645" y="1708980"/>
            <a:ext cx="5224778" cy="2192141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9" name="AutoShape 9"/>
          <p:cNvSpPr/>
          <p:nvPr/>
        </p:nvSpPr>
        <p:spPr>
          <a:xfrm>
            <a:off x="8505659" y="1325410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0" name="TextBox 10"/>
          <p:cNvSpPr txBox="1"/>
          <p:nvPr/>
        </p:nvSpPr>
        <p:spPr>
          <a:xfrm>
            <a:off x="8530703" y="1380176"/>
            <a:ext cx="616662" cy="55721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51407" y="2069061"/>
            <a:ext cx="4375252" cy="5126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优化图片上传逻辑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57217" y="2610276"/>
            <a:ext cx="4763633" cy="112156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为提升用户体验与功能兼容性，将优化图片上传逻辑，并加强兼容性测试。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06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用户手册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14400" y="1828800"/>
            <a:ext cx="9738360" cy="2841625"/>
          </a:xfrm>
          <a:prstGeom prst="roundRect">
            <a:avLst>
              <a:gd name="adj" fmla="val 5898"/>
            </a:avLst>
          </a:prstGeom>
          <a:solidFill>
            <a:srgbClr val="FFFFFF">
              <a:alpha val="100000"/>
            </a:srgbClr>
          </a:solidFill>
          <a:effectLst>
            <a:outerShdw blurRad="361950">
              <a:srgbClr val="000000">
                <a:alpha val="6000"/>
              </a:srgbClr>
            </a:outerShdw>
          </a:effectLst>
        </p:spPr>
      </p:sp>
      <p:sp>
        <p:nvSpPr>
          <p:cNvPr id="4" name="TextBox 4"/>
          <p:cNvSpPr txBox="1"/>
          <p:nvPr/>
        </p:nvSpPr>
        <p:spPr>
          <a:xfrm>
            <a:off x="1524000" y="2286000"/>
            <a:ext cx="8586470" cy="151320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安装部署说明‌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1.安装Node.js和MySQL。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2.克隆项目代码：git clone &lt;仓库地址&gt;。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3.安装依赖：npm install。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4.安装插件：npm i wangeditor --save ，npm install vue-i18n -S等等具体可查看项目中README.md文件中详细介绍</a:t>
            </a:r>
            <a:r>
              <a:rPr lang="zh-CN" alt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。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5.启动项目：npm run serve</a:t>
            </a:r>
            <a:r>
              <a:rPr lang="zh-CN" alt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。</a:t>
            </a:r>
            <a:endParaRPr lang="zh-CN" alt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操作指南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4" name="AutoShape 4"/>
            <p:cNvSpPr/>
            <p:nvPr/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cxnSp>
          <p:nvCxnSpPr>
            <p:cNvPr id="7" name="Connector 7"/>
            <p:cNvCxnSpPr/>
            <p:nvPr/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TextBox 9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登录与登出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7192" y="4762018"/>
            <a:ext cx="4414526" cy="6248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商品管理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7192" y="3025846"/>
            <a:ext cx="4348638" cy="6057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语言切换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7192" y="1815305"/>
            <a:ext cx="6136741" cy="1203960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用户可以在登录页面输入用户名和密码，点击登录按钮，即可登录系统。用户想要退出登录，只需点击系统右上角登出按钮，即可退出登录，返回登录页面。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7192" y="3554425"/>
            <a:ext cx="6124470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在系统的右上方，我们为用户提供了语言切换的功能。用户只需要点击当前显示的语言，就可以在弹出的选项中选择其他语言，以便切换系统的显示语言。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7192" y="5293419"/>
            <a:ext cx="6112200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进入商品管理模块，填写商品信息并提交，点击上传图片区域可以上传图片文件。删除按钮用于下架商品，编辑按钮用于修改商品信息，搜索栏用于查询商品。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07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项目总结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成果总结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06217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803244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项目成功构建了电商后台管理系统，实现了商品管理、用户管理等多项核心功能，为商家提供了全面且高效的管理工具。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4297692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4594719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经过多轮测试，系统展现出了良好的用户体验。界面设计简洁大方，操作流畅，商家反馈积极，认为该系统有效提升了工作效率。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067842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8364870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特别值得一提的是，系统具备了良好的国际化支持能力，能够轻松应对多语言环境的挑战。同时，系统架构预留了扩展空间。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05147" y="1415965"/>
            <a:ext cx="412003" cy="41200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2" name="TextBox 12"/>
          <p:cNvSpPr txBox="1"/>
          <p:nvPr/>
        </p:nvSpPr>
        <p:spPr>
          <a:xfrm>
            <a:off x="1281812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系统功能实现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552293" y="1398405"/>
            <a:ext cx="351873" cy="35187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7640" y="0"/>
                </a:moveTo>
                <a:lnTo>
                  <a:pt x="182880" y="0"/>
                </a:lnTo>
                <a:lnTo>
                  <a:pt x="182880" y="45720"/>
                </a:lnTo>
                <a:lnTo>
                  <a:pt x="228600" y="152400"/>
                </a:lnTo>
                <a:lnTo>
                  <a:pt x="228600" y="274320"/>
                </a:lnTo>
                <a:cubicBezTo>
                  <a:pt x="228600" y="291151"/>
                  <a:pt x="214951" y="304800"/>
                  <a:pt x="198120" y="304800"/>
                </a:cubicBezTo>
                <a:lnTo>
                  <a:pt x="198120" y="304800"/>
                </a:lnTo>
                <a:lnTo>
                  <a:pt x="76200" y="304800"/>
                </a:lnTo>
                <a:cubicBezTo>
                  <a:pt x="59436" y="304800"/>
                  <a:pt x="40996" y="291998"/>
                  <a:pt x="35052" y="276149"/>
                </a:cubicBezTo>
                <a:lnTo>
                  <a:pt x="0" y="182880"/>
                </a:lnTo>
                <a:lnTo>
                  <a:pt x="0" y="152400"/>
                </a:lnTo>
                <a:cubicBezTo>
                  <a:pt x="0" y="135569"/>
                  <a:pt x="13649" y="121920"/>
                  <a:pt x="30480" y="121920"/>
                </a:cubicBezTo>
                <a:lnTo>
                  <a:pt x="30480" y="121920"/>
                </a:lnTo>
                <a:lnTo>
                  <a:pt x="137160" y="121920"/>
                </a:lnTo>
                <a:lnTo>
                  <a:pt x="137160" y="30480"/>
                </a:lnTo>
                <a:cubicBezTo>
                  <a:pt x="137160" y="13649"/>
                  <a:pt x="150809" y="0"/>
                  <a:pt x="167640" y="0"/>
                </a:cubicBezTo>
                <a:lnTo>
                  <a:pt x="167640" y="0"/>
                </a:lnTo>
                <a:close/>
              </a:path>
              <a:path w="304800" h="304800">
                <a:moveTo>
                  <a:pt x="259080" y="152400"/>
                </a:moveTo>
                <a:lnTo>
                  <a:pt x="304800" y="152400"/>
                </a:lnTo>
                <a:lnTo>
                  <a:pt x="304800" y="304800"/>
                </a:lnTo>
                <a:lnTo>
                  <a:pt x="259080" y="304800"/>
                </a:lnTo>
                <a:lnTo>
                  <a:pt x="259080" y="152400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4" name="Freeform 14"/>
          <p:cNvSpPr/>
          <p:nvPr/>
        </p:nvSpPr>
        <p:spPr>
          <a:xfrm>
            <a:off x="8331346" y="1446030"/>
            <a:ext cx="351873" cy="35187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80975"/>
                </a:moveTo>
                <a:lnTo>
                  <a:pt x="247650" y="123825"/>
                </a:lnTo>
                <a:lnTo>
                  <a:pt x="247650" y="38100"/>
                </a:lnTo>
                <a:lnTo>
                  <a:pt x="209550" y="38100"/>
                </a:lnTo>
                <a:lnTo>
                  <a:pt x="209550" y="85725"/>
                </a:lnTo>
                <a:lnTo>
                  <a:pt x="152400" y="28575"/>
                </a:lnTo>
                <a:lnTo>
                  <a:pt x="0" y="180975"/>
                </a:lnTo>
                <a:lnTo>
                  <a:pt x="0" y="190500"/>
                </a:lnTo>
                <a:lnTo>
                  <a:pt x="38100" y="190500"/>
                </a:lnTo>
                <a:lnTo>
                  <a:pt x="38100" y="285750"/>
                </a:lnTo>
                <a:lnTo>
                  <a:pt x="133350" y="285750"/>
                </a:lnTo>
                <a:lnTo>
                  <a:pt x="133350" y="228600"/>
                </a:lnTo>
                <a:lnTo>
                  <a:pt x="171450" y="228600"/>
                </a:lnTo>
                <a:lnTo>
                  <a:pt x="171450" y="285750"/>
                </a:lnTo>
                <a:lnTo>
                  <a:pt x="266700" y="285750"/>
                </a:lnTo>
                <a:lnTo>
                  <a:pt x="266700" y="190500"/>
                </a:lnTo>
                <a:lnTo>
                  <a:pt x="304800" y="190500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5" name="TextBox 15"/>
          <p:cNvSpPr txBox="1"/>
          <p:nvPr/>
        </p:nvSpPr>
        <p:spPr>
          <a:xfrm>
            <a:off x="4917338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用户体验与反馈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05896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国际化与扩展性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不足与改进方向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525063" y="4605635"/>
            <a:ext cx="8969011" cy="13884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2011828" y="3029425"/>
            <a:ext cx="9048854" cy="13884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5" name="AutoShape 5"/>
          <p:cNvSpPr/>
          <p:nvPr/>
        </p:nvSpPr>
        <p:spPr>
          <a:xfrm>
            <a:off x="2525063" y="1431480"/>
            <a:ext cx="8969011" cy="13884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cxnSp>
        <p:nvCxnSpPr>
          <p:cNvPr id="6" name="Connector 6"/>
          <p:cNvCxnSpPr/>
          <p:nvPr/>
        </p:nvCxnSpPr>
        <p:spPr>
          <a:xfrm>
            <a:off x="1253185" y="2138234"/>
            <a:ext cx="124613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or 7"/>
          <p:cNvCxnSpPr/>
          <p:nvPr/>
        </p:nvCxnSpPr>
        <p:spPr>
          <a:xfrm>
            <a:off x="1254288" y="3719057"/>
            <a:ext cx="665253" cy="0"/>
          </a:xfrm>
          <a:prstGeom prst="line">
            <a:avLst/>
          </a:prstGeom>
          <a:ln w="12700">
            <a:solidFill>
              <a:schemeClr val="accent4"/>
            </a:solidFill>
            <a:prstDash val="dash"/>
            <a:headEnd type="none"/>
            <a:tailEnd type="oval"/>
          </a:ln>
        </p:spPr>
        <p:style>
          <a:lnRef idx="0">
            <a:schemeClr val="accent4"/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" name="Connector 8"/>
          <p:cNvCxnSpPr/>
          <p:nvPr/>
        </p:nvCxnSpPr>
        <p:spPr>
          <a:xfrm>
            <a:off x="1253185" y="5299879"/>
            <a:ext cx="124613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utoShape 9"/>
          <p:cNvSpPr/>
          <p:nvPr/>
        </p:nvSpPr>
        <p:spPr>
          <a:xfrm>
            <a:off x="622879" y="4984745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grpSp>
        <p:nvGrpSpPr>
          <p:cNvPr id="10" name="Group 10"/>
          <p:cNvGrpSpPr/>
          <p:nvPr/>
        </p:nvGrpSpPr>
        <p:grpSpPr>
          <a:xfrm rot="0">
            <a:off x="622879" y="1823100"/>
            <a:ext cx="630365" cy="630269"/>
            <a:chOff x="622879" y="1823100"/>
            <a:chExt cx="630365" cy="630269"/>
          </a:xfrm>
        </p:grpSpPr>
        <p:sp>
          <p:nvSpPr>
            <p:cNvPr id="11" name="AutoShape 11"/>
            <p:cNvSpPr/>
            <p:nvPr/>
          </p:nvSpPr>
          <p:spPr>
            <a:xfrm>
              <a:off x="622879" y="1823100"/>
              <a:ext cx="630365" cy="630269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34905" y="1970642"/>
              <a:ext cx="234601" cy="304229"/>
            </a:xfrm>
            <a:custGeom>
              <a:avLst/>
              <a:gdLst/>
              <a:ahLst/>
              <a:cxnLst/>
              <a:rect l="l" t="t" r="r" b="b"/>
              <a:pathLst>
                <a:path w="438150" h="568325">
                  <a:moveTo>
                    <a:pt x="344255" y="320246"/>
                  </a:moveTo>
                  <a:cubicBezTo>
                    <a:pt x="393080" y="312737"/>
                    <a:pt x="434394" y="346528"/>
                    <a:pt x="438150" y="399092"/>
                  </a:cubicBezTo>
                  <a:cubicBezTo>
                    <a:pt x="438150" y="399092"/>
                    <a:pt x="438150" y="402847"/>
                    <a:pt x="438150" y="406601"/>
                  </a:cubicBezTo>
                  <a:cubicBezTo>
                    <a:pt x="438150" y="451656"/>
                    <a:pt x="438150" y="496711"/>
                    <a:pt x="438150" y="545520"/>
                  </a:cubicBezTo>
                  <a:cubicBezTo>
                    <a:pt x="438150" y="545520"/>
                    <a:pt x="438150" y="545520"/>
                    <a:pt x="438150" y="549275"/>
                  </a:cubicBezTo>
                  <a:cubicBezTo>
                    <a:pt x="438150" y="549275"/>
                    <a:pt x="438150" y="549275"/>
                    <a:pt x="284162" y="549275"/>
                  </a:cubicBezTo>
                  <a:cubicBezTo>
                    <a:pt x="284162" y="549275"/>
                    <a:pt x="284162" y="545520"/>
                    <a:pt x="284162" y="545520"/>
                  </a:cubicBezTo>
                  <a:cubicBezTo>
                    <a:pt x="284162" y="496711"/>
                    <a:pt x="284162" y="451656"/>
                    <a:pt x="284162" y="402847"/>
                  </a:cubicBezTo>
                  <a:cubicBezTo>
                    <a:pt x="284162" y="361546"/>
                    <a:pt x="310453" y="327755"/>
                    <a:pt x="344255" y="320246"/>
                  </a:cubicBezTo>
                  <a:close/>
                </a:path>
                <a:path w="438150" h="568325">
                  <a:moveTo>
                    <a:pt x="352879" y="200025"/>
                  </a:moveTo>
                  <a:cubicBezTo>
                    <a:pt x="352879" y="200025"/>
                    <a:pt x="352879" y="200025"/>
                    <a:pt x="356621" y="200025"/>
                  </a:cubicBezTo>
                  <a:cubicBezTo>
                    <a:pt x="356621" y="200025"/>
                    <a:pt x="356621" y="200025"/>
                    <a:pt x="367847" y="200025"/>
                  </a:cubicBezTo>
                  <a:cubicBezTo>
                    <a:pt x="371589" y="200025"/>
                    <a:pt x="375330" y="203767"/>
                    <a:pt x="379072" y="203767"/>
                  </a:cubicBezTo>
                  <a:cubicBezTo>
                    <a:pt x="401524" y="211251"/>
                    <a:pt x="412750" y="237445"/>
                    <a:pt x="409008" y="263638"/>
                  </a:cubicBezTo>
                  <a:cubicBezTo>
                    <a:pt x="405266" y="286090"/>
                    <a:pt x="386556" y="304800"/>
                    <a:pt x="360363" y="304800"/>
                  </a:cubicBezTo>
                  <a:cubicBezTo>
                    <a:pt x="337911" y="304800"/>
                    <a:pt x="319201" y="286090"/>
                    <a:pt x="311717" y="263638"/>
                  </a:cubicBezTo>
                  <a:cubicBezTo>
                    <a:pt x="307975" y="233703"/>
                    <a:pt x="326685" y="207509"/>
                    <a:pt x="352879" y="200025"/>
                  </a:cubicBezTo>
                  <a:close/>
                </a:path>
                <a:path w="438150" h="568325">
                  <a:moveTo>
                    <a:pt x="100853" y="196018"/>
                  </a:moveTo>
                  <a:cubicBezTo>
                    <a:pt x="175559" y="180975"/>
                    <a:pt x="246529" y="241146"/>
                    <a:pt x="254000" y="320120"/>
                  </a:cubicBezTo>
                  <a:cubicBezTo>
                    <a:pt x="254000" y="323881"/>
                    <a:pt x="254000" y="327642"/>
                    <a:pt x="254000" y="331402"/>
                  </a:cubicBezTo>
                  <a:cubicBezTo>
                    <a:pt x="254000" y="406616"/>
                    <a:pt x="254000" y="481829"/>
                    <a:pt x="254000" y="557043"/>
                  </a:cubicBezTo>
                  <a:cubicBezTo>
                    <a:pt x="254000" y="557043"/>
                    <a:pt x="254000" y="557043"/>
                    <a:pt x="254000" y="568325"/>
                  </a:cubicBezTo>
                  <a:cubicBezTo>
                    <a:pt x="254000" y="568325"/>
                    <a:pt x="254000" y="568325"/>
                    <a:pt x="0" y="568325"/>
                  </a:cubicBezTo>
                  <a:cubicBezTo>
                    <a:pt x="0" y="564564"/>
                    <a:pt x="0" y="564564"/>
                    <a:pt x="0" y="560804"/>
                  </a:cubicBezTo>
                  <a:cubicBezTo>
                    <a:pt x="0" y="485590"/>
                    <a:pt x="0" y="406616"/>
                    <a:pt x="0" y="327642"/>
                  </a:cubicBezTo>
                  <a:cubicBezTo>
                    <a:pt x="0" y="263710"/>
                    <a:pt x="44823" y="211060"/>
                    <a:pt x="100853" y="196018"/>
                  </a:cubicBezTo>
                  <a:close/>
                </a:path>
                <a:path w="438150" h="568325">
                  <a:moveTo>
                    <a:pt x="112091" y="0"/>
                  </a:moveTo>
                  <a:cubicBezTo>
                    <a:pt x="115818" y="0"/>
                    <a:pt x="115818" y="0"/>
                    <a:pt x="115818" y="0"/>
                  </a:cubicBezTo>
                  <a:cubicBezTo>
                    <a:pt x="115818" y="0"/>
                    <a:pt x="115818" y="0"/>
                    <a:pt x="138181" y="0"/>
                  </a:cubicBezTo>
                  <a:cubicBezTo>
                    <a:pt x="141909" y="0"/>
                    <a:pt x="149363" y="3762"/>
                    <a:pt x="153090" y="3762"/>
                  </a:cubicBezTo>
                  <a:cubicBezTo>
                    <a:pt x="190362" y="18808"/>
                    <a:pt x="212725" y="60187"/>
                    <a:pt x="205271" y="101566"/>
                  </a:cubicBezTo>
                  <a:cubicBezTo>
                    <a:pt x="197816" y="139183"/>
                    <a:pt x="164272" y="169276"/>
                    <a:pt x="127000" y="169276"/>
                  </a:cubicBezTo>
                  <a:cubicBezTo>
                    <a:pt x="89728" y="173038"/>
                    <a:pt x="56184" y="142944"/>
                    <a:pt x="48729" y="101566"/>
                  </a:cubicBezTo>
                  <a:cubicBezTo>
                    <a:pt x="41275" y="52664"/>
                    <a:pt x="71092" y="7523"/>
                    <a:pt x="112091" y="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623942" y="3403922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grpSp>
        <p:nvGrpSpPr>
          <p:cNvPr id="14" name="Group 14"/>
          <p:cNvGrpSpPr/>
          <p:nvPr/>
        </p:nvGrpSpPr>
        <p:grpSpPr>
          <a:xfrm rot="0">
            <a:off x="787200" y="3562133"/>
            <a:ext cx="313754" cy="313848"/>
            <a:chOff x="787200" y="3562133"/>
            <a:chExt cx="313754" cy="313848"/>
          </a:xfrm>
        </p:grpSpPr>
        <p:sp>
          <p:nvSpPr>
            <p:cNvPr id="15" name="Freeform 15"/>
            <p:cNvSpPr/>
            <p:nvPr/>
          </p:nvSpPr>
          <p:spPr>
            <a:xfrm>
              <a:off x="787200" y="3591279"/>
              <a:ext cx="284702" cy="284702"/>
            </a:xfrm>
            <a:custGeom>
              <a:avLst/>
              <a:gdLst/>
              <a:ahLst/>
              <a:cxnLst/>
              <a:rect l="l" t="t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3"/>
                    <a:pt x="184" y="92"/>
                  </a:cubicBezTo>
                  <a:cubicBezTo>
                    <a:pt x="184" y="76"/>
                    <a:pt x="180" y="62"/>
                    <a:pt x="173" y="49"/>
                  </a:cubicBezTo>
                  <a:cubicBezTo>
                    <a:pt x="172" y="49"/>
                    <a:pt x="172" y="49"/>
                    <a:pt x="171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56" y="67"/>
                    <a:pt x="160" y="79"/>
                    <a:pt x="160" y="92"/>
                  </a:cubicBezTo>
                  <a:cubicBezTo>
                    <a:pt x="160" y="129"/>
                    <a:pt x="129" y="160"/>
                    <a:pt x="92" y="160"/>
                  </a:cubicBezTo>
                  <a:cubicBezTo>
                    <a:pt x="55" y="160"/>
                    <a:pt x="24" y="129"/>
                    <a:pt x="24" y="92"/>
                  </a:cubicBezTo>
                  <a:cubicBezTo>
                    <a:pt x="24" y="55"/>
                    <a:pt x="55" y="24"/>
                    <a:pt x="92" y="24"/>
                  </a:cubicBezTo>
                  <a:cubicBezTo>
                    <a:pt x="105" y="24"/>
                    <a:pt x="117" y="28"/>
                    <a:pt x="128" y="35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2"/>
                    <a:pt x="134" y="11"/>
                    <a:pt x="134" y="10"/>
                  </a:cubicBezTo>
                  <a:cubicBezTo>
                    <a:pt x="122" y="4"/>
                    <a:pt x="107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lose/>
                </a:path>
                <a:path w="184" h="184">
                  <a:moveTo>
                    <a:pt x="92" y="184"/>
                  </a:moveTo>
                  <a:cubicBezTo>
                    <a:pt x="92" y="184"/>
                    <a:pt x="92" y="184"/>
                    <a:pt x="92" y="18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860067" y="3664050"/>
              <a:ext cx="139065" cy="139065"/>
            </a:xfrm>
            <a:custGeom>
              <a:avLst/>
              <a:gdLst/>
              <a:ahLst/>
              <a:cxnLst/>
              <a:rect l="l" t="t" r="r" b="b"/>
              <a:pathLst>
                <a:path w="90" h="90">
                  <a:moveTo>
                    <a:pt x="45" y="21"/>
                  </a:moveTo>
                  <a:cubicBezTo>
                    <a:pt x="46" y="21"/>
                    <a:pt x="46" y="21"/>
                    <a:pt x="47" y="21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8" y="1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38"/>
                    <a:pt x="89" y="32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4"/>
                    <a:pt x="69" y="44"/>
                    <a:pt x="69" y="45"/>
                  </a:cubicBezTo>
                  <a:cubicBezTo>
                    <a:pt x="69" y="58"/>
                    <a:pt x="58" y="69"/>
                    <a:pt x="45" y="69"/>
                  </a:cubicBezTo>
                  <a:cubicBezTo>
                    <a:pt x="32" y="69"/>
                    <a:pt x="21" y="58"/>
                    <a:pt x="21" y="45"/>
                  </a:cubicBezTo>
                  <a:cubicBezTo>
                    <a:pt x="21" y="32"/>
                    <a:pt x="32" y="21"/>
                    <a:pt x="45" y="21"/>
                  </a:cubicBezTo>
                  <a:close/>
                </a:path>
                <a:path w="90" h="90">
                  <a:moveTo>
                    <a:pt x="45" y="21"/>
                  </a:moveTo>
                  <a:cubicBezTo>
                    <a:pt x="45" y="21"/>
                    <a:pt x="45" y="21"/>
                    <a:pt x="45" y="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943410" y="3562133"/>
              <a:ext cx="157544" cy="157544"/>
            </a:xfrm>
            <a:custGeom>
              <a:avLst/>
              <a:gdLst/>
              <a:ahLst/>
              <a:cxnLst/>
              <a:rect l="l" t="t" r="r" b="b"/>
              <a:pathLst>
                <a:path w="102" h="102">
                  <a:moveTo>
                    <a:pt x="86" y="28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3" y="20"/>
                    <a:pt x="93" y="17"/>
                    <a:pt x="91" y="14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5" y="9"/>
                    <a:pt x="83" y="9"/>
                  </a:cubicBezTo>
                  <a:cubicBezTo>
                    <a:pt x="82" y="9"/>
                    <a:pt x="80" y="10"/>
                    <a:pt x="79" y="11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5" y="25"/>
                    <a:pt x="44" y="28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1" y="90"/>
                    <a:pt x="0" y="91"/>
                    <a:pt x="0" y="9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2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1" y="102"/>
                    <a:pt x="12" y="101"/>
                    <a:pt x="13" y="100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4" y="57"/>
                    <a:pt x="77" y="56"/>
                    <a:pt x="78" y="54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2" y="31"/>
                    <a:pt x="101" y="29"/>
                    <a:pt x="100" y="29"/>
                  </a:cubicBezTo>
                  <a:lnTo>
                    <a:pt x="86" y="28"/>
                  </a:lnTo>
                  <a:close/>
                </a:path>
                <a:path w="102" h="102">
                  <a:moveTo>
                    <a:pt x="86" y="28"/>
                  </a:moveTo>
                  <a:cubicBezTo>
                    <a:pt x="86" y="28"/>
                    <a:pt x="86" y="28"/>
                    <a:pt x="86" y="28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8" name="AutoShape 18"/>
          <p:cNvSpPr/>
          <p:nvPr/>
        </p:nvSpPr>
        <p:spPr>
          <a:xfrm>
            <a:off x="3404322" y="1921330"/>
            <a:ext cx="7223800" cy="716727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当前系统虽已成型，但尚需加入高级数据分析和订单追踪等关键功能，以进一步提升管理效能和用户体验。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3404322" y="1518646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功能扩展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2904394" y="3528963"/>
            <a:ext cx="7316950" cy="716727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虽然系统已初步实现国际化，但还需深化对多语言的支持，确保在全球市场中的竞争力与适应性。</a:t>
            </a:r>
            <a:endParaRPr lang="en-US" sz="1100"/>
          </a:p>
        </p:txBody>
      </p:sp>
      <p:sp>
        <p:nvSpPr>
          <p:cNvPr id="21" name="TextBox 21"/>
          <p:cNvSpPr txBox="1"/>
          <p:nvPr/>
        </p:nvSpPr>
        <p:spPr>
          <a:xfrm>
            <a:off x="2904394" y="3126279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语言支持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3430937" y="5088152"/>
            <a:ext cx="7197186" cy="716727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持续优化界面设计和交互流程，提升用户操作便捷性。同时，加强系统的可维护性和安全性。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3404322" y="4708295"/>
            <a:ext cx="3604529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界面与交互优化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789992" y="5151811"/>
            <a:ext cx="296138" cy="29613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</a:path>
              <a:path w="304800" h="304800"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</a:path>
              <a:path w="304800" h="304800"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 rot="2700000">
            <a:off x="1177078" y="4785265"/>
            <a:ext cx="998125" cy="998125"/>
          </a:xfrm>
          <a:prstGeom prst="rect">
            <a:avLst/>
          </a:prstGeom>
          <a:solidFill>
            <a:schemeClr val="lt2">
              <a:alpha val="100000"/>
            </a:schemeClr>
          </a:solidFill>
        </p:spPr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 rot="2700000">
            <a:off x="6463760" y="4785265"/>
            <a:ext cx="998125" cy="998125"/>
          </a:xfrm>
          <a:prstGeom prst="rect">
            <a:avLst/>
          </a:prstGeom>
          <a:solidFill>
            <a:schemeClr val="lt2">
              <a:alpha val="100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 rot="2700000">
            <a:off x="1177078" y="2234565"/>
            <a:ext cx="998125" cy="996029"/>
          </a:xfrm>
          <a:prstGeom prst="rect">
            <a:avLst/>
          </a:prstGeom>
          <a:solidFill>
            <a:schemeClr val="lt2">
              <a:alpha val="100000"/>
            </a:schemeClr>
          </a:solidFill>
        </p:spPr>
      </p:sp>
      <p:sp>
        <p:nvSpPr>
          <p:cNvPr id="5" name="Freeform 5"/>
          <p:cNvSpPr/>
          <p:nvPr>
            <p:custDataLst>
              <p:tags r:id="rId5"/>
            </p:custDataLst>
          </p:nvPr>
        </p:nvSpPr>
        <p:spPr>
          <a:xfrm>
            <a:off x="1415156" y="2436781"/>
            <a:ext cx="521970" cy="520922"/>
          </a:xfrm>
          <a:custGeom>
            <a:avLst/>
            <a:gdLst/>
            <a:ahLst/>
            <a:cxnLst/>
            <a:rect l="l" t="t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</a:path>
              <a:path w="376" h="376"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</a:path>
              <a:path w="376" h="376"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</a:path>
              <a:path w="376" h="376"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</a:path>
              <a:path w="376" h="376"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>
            <p:custDataLst>
              <p:tags r:id="rId6"/>
            </p:custDataLst>
          </p:nvPr>
        </p:nvSpPr>
        <p:spPr>
          <a:xfrm rot="2700000">
            <a:off x="6463760" y="2229898"/>
            <a:ext cx="998125" cy="998125"/>
          </a:xfrm>
          <a:prstGeom prst="rect">
            <a:avLst/>
          </a:prstGeom>
          <a:solidFill>
            <a:schemeClr val="lt2">
              <a:alpha val="100000"/>
            </a:schemeClr>
          </a:solidFill>
        </p:spPr>
      </p:sp>
      <p:sp>
        <p:nvSpPr>
          <p:cNvPr id="7" name="Freeform 7"/>
          <p:cNvSpPr/>
          <p:nvPr>
            <p:custDataLst>
              <p:tags r:id="rId7"/>
            </p:custDataLst>
          </p:nvPr>
        </p:nvSpPr>
        <p:spPr>
          <a:xfrm>
            <a:off x="6651498" y="2429828"/>
            <a:ext cx="622649" cy="637223"/>
          </a:xfrm>
          <a:custGeom>
            <a:avLst/>
            <a:gdLst/>
            <a:ahLst/>
            <a:cxnLst/>
            <a:rect l="l" t="t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</a:path>
              <a:path w="417" h="426"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</a:path>
              <a:path w="417" h="426"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</a:path>
              <a:path w="417" h="426"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</a:path>
              <a:path w="417" h="426"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8" name="TextBox 8"/>
          <p:cNvSpPr txBox="1"/>
          <p:nvPr>
            <p:custDataLst>
              <p:tags r:id="rId8"/>
            </p:custDataLst>
          </p:nvPr>
        </p:nvSpPr>
        <p:spPr>
          <a:xfrm>
            <a:off x="2528401" y="1607814"/>
            <a:ext cx="3394996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彭孝乐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2528401" y="4294142"/>
            <a:ext cx="3394996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曾洁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10"/>
            </p:custDataLst>
          </p:nvPr>
        </p:nvSpPr>
        <p:spPr>
          <a:xfrm>
            <a:off x="7924964" y="1607814"/>
            <a:ext cx="3394996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王如月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11"/>
            </p:custDataLst>
          </p:nvPr>
        </p:nvSpPr>
        <p:spPr>
          <a:xfrm>
            <a:off x="7924964" y="4294142"/>
            <a:ext cx="3394996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李宁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2"/>
            </p:custDataLst>
          </p:nvPr>
        </p:nvSpPr>
        <p:spPr>
          <a:xfrm>
            <a:off x="2528401" y="2149661"/>
            <a:ext cx="2931336" cy="16548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负责商品图片上传功能的实现，同时开发富文本编辑框，并承担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修改与删除的任务；推进国际化进程，确保系统支持多语言。作为组长沟通协调。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3"/>
            </p:custDataLst>
          </p:nvPr>
        </p:nvSpPr>
        <p:spPr>
          <a:xfrm>
            <a:off x="2528401" y="4807414"/>
            <a:ext cx="2931336" cy="16548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曾洁主要致力于项目框架的搭建，包括基础界面的设计，实现基础功能如用户登录布局等，为项目的顺利进行奠定坚实基础。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4"/>
            </p:custDataLst>
          </p:nvPr>
        </p:nvSpPr>
        <p:spPr>
          <a:xfrm>
            <a:off x="7924964" y="2149661"/>
            <a:ext cx="2931336" cy="16548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首页版面的设计工作，打造出美观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的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界面布局；同时，实现规格参数功能，并通过测试，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全程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撰写项目文档及PPT。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5"/>
            </p:custDataLst>
          </p:nvPr>
        </p:nvSpPr>
        <p:spPr>
          <a:xfrm>
            <a:off x="7924964" y="4807414"/>
            <a:ext cx="2931336" cy="16548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全面负责商品的搜索、添加及分页功能，同时主动承担对商品页面的进一步优化工作；此外，规格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参数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页面的初始化也交由李宁负责。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成员分工表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Freeform 17"/>
          <p:cNvSpPr/>
          <p:nvPr>
            <p:custDataLst>
              <p:tags r:id="rId16"/>
            </p:custDataLst>
          </p:nvPr>
        </p:nvSpPr>
        <p:spPr>
          <a:xfrm>
            <a:off x="1335670" y="5076587"/>
            <a:ext cx="680942" cy="415480"/>
          </a:xfrm>
          <a:custGeom>
            <a:avLst/>
            <a:gdLst/>
            <a:ahLst/>
            <a:cxnLst/>
            <a:rect l="l" t="t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</a:path>
              <a:path w="400" h="244"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8" name="Freeform 18"/>
          <p:cNvSpPr/>
          <p:nvPr>
            <p:custDataLst>
              <p:tags r:id="rId17"/>
            </p:custDataLst>
          </p:nvPr>
        </p:nvSpPr>
        <p:spPr>
          <a:xfrm>
            <a:off x="6724412" y="5048536"/>
            <a:ext cx="476822" cy="475202"/>
          </a:xfrm>
          <a:custGeom>
            <a:avLst/>
            <a:gdLst/>
            <a:ahLst/>
            <a:cxnLst/>
            <a:rect l="l" t="t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</a:path>
              <a:path w="316" h="316"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项目概述</a:t>
            </a:r>
            <a:endParaRPr lang="zh-CN" alt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git</a:t>
            </a:r>
            <a:r>
              <a:rPr lang="zh-CN" alt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提交记录</a:t>
            </a:r>
            <a:endParaRPr lang="en-US" sz="2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40000"/>
              </a:lnSpc>
            </a:pPr>
            <a:r>
              <a:rPr 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所有人</a:t>
            </a:r>
            <a:r>
              <a:rPr lang="zh-CN" alt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全程参与</a:t>
            </a:r>
            <a:r>
              <a:rPr 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积极合作</a:t>
            </a:r>
            <a:endParaRPr lang="en-US" sz="2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39115" y="1512589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839115" y="2734848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839115" y="5185395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8" name="Connector 8"/>
          <p:cNvCxnSpPr/>
          <p:nvPr/>
        </p:nvCxnSpPr>
        <p:spPr>
          <a:xfrm>
            <a:off x="937708" y="1624780"/>
            <a:ext cx="0" cy="5245143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utoShape 9"/>
          <p:cNvSpPr/>
          <p:nvPr/>
        </p:nvSpPr>
        <p:spPr>
          <a:xfrm>
            <a:off x="839115" y="3958481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16" name="图片 15"/>
          <p:cNvPicPr/>
          <p:nvPr/>
        </p:nvPicPr>
        <p:blipFill>
          <a:blip r:embed="rId2"/>
        </p:blipFill>
        <p:spPr>
          <a:xfrm>
            <a:off x="1829435" y="1271905"/>
            <a:ext cx="4066540" cy="1905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28959" y="2895441"/>
            <a:ext cx="5080000" cy="374015"/>
          </a:xfrm>
          <a:prstGeom prst="rect">
            <a:avLst/>
          </a:prstGeom>
        </p:spPr>
        <p:txBody>
          <a:bodyPr>
            <a:spAutoFit/>
          </a:bodyPr>
          <a:p>
            <a:pPr defTabSz="266700">
              <a:lnSpc>
                <a:spcPct val="115000"/>
              </a:lnSpc>
              <a:spcAft>
                <a:spcPts val="800"/>
              </a:spcAft>
            </a:pPr>
            <a:r>
              <a:rPr lang="en-US" altLang="zh-CN" sz="1600" b="1">
                <a:latin typeface="Times New Roman" panose="02020603050405020304"/>
                <a:ea typeface="宋体" panose="02010600030101010101" pitchFamily="2" charset="-122"/>
              </a:rPr>
              <a:t>‌</a:t>
            </a:r>
            <a:endParaRPr lang="en-US" altLang="zh-CN" sz="1600" b="1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/>
          <p:nvPr/>
        </p:nvPicPr>
        <p:blipFill>
          <a:blip r:embed="rId3"/>
        </p:blipFill>
        <p:spPr>
          <a:xfrm>
            <a:off x="1828800" y="3194685"/>
            <a:ext cx="3824605" cy="199072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4"/>
        </p:blipFill>
        <p:spPr>
          <a:xfrm>
            <a:off x="1828800" y="5203190"/>
            <a:ext cx="4047490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08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总结与展望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项目成果总结分析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06217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803244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项目实现了电商后台管理系统的核心功能，包括商品管理、用户管理等，满足了商家的基本需求。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4297692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4594719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项目采用了B/S架构，前后端分离的设计，使用了Vue.js、Node.js、MySQL等关键技术，确保了系统的高效运行。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067842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8364870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项目过程中，团队成员分工明确，协作紧密，使用了Git进行版本控制，确保了项目的顺利进行。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05147" y="1415965"/>
            <a:ext cx="412003" cy="41200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1" name="TextBox 11"/>
          <p:cNvSpPr txBox="1"/>
          <p:nvPr/>
        </p:nvSpPr>
        <p:spPr>
          <a:xfrm>
            <a:off x="1281812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项目概况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552293" y="1398405"/>
            <a:ext cx="351873" cy="35187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7640" y="0"/>
                </a:moveTo>
                <a:lnTo>
                  <a:pt x="182880" y="0"/>
                </a:lnTo>
                <a:lnTo>
                  <a:pt x="182880" y="45720"/>
                </a:lnTo>
                <a:lnTo>
                  <a:pt x="228600" y="152400"/>
                </a:lnTo>
                <a:lnTo>
                  <a:pt x="228600" y="274320"/>
                </a:lnTo>
                <a:cubicBezTo>
                  <a:pt x="228600" y="291151"/>
                  <a:pt x="214951" y="304800"/>
                  <a:pt x="198120" y="304800"/>
                </a:cubicBezTo>
                <a:lnTo>
                  <a:pt x="198120" y="304800"/>
                </a:lnTo>
                <a:lnTo>
                  <a:pt x="76200" y="304800"/>
                </a:lnTo>
                <a:cubicBezTo>
                  <a:pt x="59436" y="304800"/>
                  <a:pt x="40996" y="291998"/>
                  <a:pt x="35052" y="276149"/>
                </a:cubicBezTo>
                <a:lnTo>
                  <a:pt x="0" y="182880"/>
                </a:lnTo>
                <a:lnTo>
                  <a:pt x="0" y="152400"/>
                </a:lnTo>
                <a:cubicBezTo>
                  <a:pt x="0" y="135569"/>
                  <a:pt x="13649" y="121920"/>
                  <a:pt x="30480" y="121920"/>
                </a:cubicBezTo>
                <a:lnTo>
                  <a:pt x="30480" y="121920"/>
                </a:lnTo>
                <a:lnTo>
                  <a:pt x="137160" y="121920"/>
                </a:lnTo>
                <a:lnTo>
                  <a:pt x="137160" y="30480"/>
                </a:lnTo>
                <a:cubicBezTo>
                  <a:pt x="137160" y="13649"/>
                  <a:pt x="150809" y="0"/>
                  <a:pt x="167640" y="0"/>
                </a:cubicBezTo>
                <a:lnTo>
                  <a:pt x="167640" y="0"/>
                </a:lnTo>
                <a:close/>
              </a:path>
              <a:path w="304800" h="304800">
                <a:moveTo>
                  <a:pt x="259080" y="152400"/>
                </a:moveTo>
                <a:lnTo>
                  <a:pt x="304800" y="152400"/>
                </a:lnTo>
                <a:lnTo>
                  <a:pt x="304800" y="304800"/>
                </a:lnTo>
                <a:lnTo>
                  <a:pt x="259080" y="304800"/>
                </a:lnTo>
                <a:lnTo>
                  <a:pt x="259080" y="152400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3" name="Freeform 13"/>
          <p:cNvSpPr/>
          <p:nvPr/>
        </p:nvSpPr>
        <p:spPr>
          <a:xfrm>
            <a:off x="8331346" y="1446030"/>
            <a:ext cx="351873" cy="35187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80975"/>
                </a:moveTo>
                <a:lnTo>
                  <a:pt x="247650" y="123825"/>
                </a:lnTo>
                <a:lnTo>
                  <a:pt x="247650" y="38100"/>
                </a:lnTo>
                <a:lnTo>
                  <a:pt x="209550" y="38100"/>
                </a:lnTo>
                <a:lnTo>
                  <a:pt x="209550" y="85725"/>
                </a:lnTo>
                <a:lnTo>
                  <a:pt x="152400" y="28575"/>
                </a:lnTo>
                <a:lnTo>
                  <a:pt x="0" y="180975"/>
                </a:lnTo>
                <a:lnTo>
                  <a:pt x="0" y="190500"/>
                </a:lnTo>
                <a:lnTo>
                  <a:pt x="38100" y="190500"/>
                </a:lnTo>
                <a:lnTo>
                  <a:pt x="38100" y="285750"/>
                </a:lnTo>
                <a:lnTo>
                  <a:pt x="133350" y="285750"/>
                </a:lnTo>
                <a:lnTo>
                  <a:pt x="133350" y="228600"/>
                </a:lnTo>
                <a:lnTo>
                  <a:pt x="171450" y="228600"/>
                </a:lnTo>
                <a:lnTo>
                  <a:pt x="171450" y="285750"/>
                </a:lnTo>
                <a:lnTo>
                  <a:pt x="266700" y="285750"/>
                </a:lnTo>
                <a:lnTo>
                  <a:pt x="266700" y="190500"/>
                </a:lnTo>
                <a:lnTo>
                  <a:pt x="304800" y="190500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4" name="TextBox 14"/>
          <p:cNvSpPr txBox="1"/>
          <p:nvPr/>
        </p:nvSpPr>
        <p:spPr>
          <a:xfrm>
            <a:off x="4917338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技术亮点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05896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团队协作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改进方向与未来展望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1300882" y="1463721"/>
            <a:ext cx="6886575" cy="765904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功能扩展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0882" y="1998589"/>
            <a:ext cx="6891292" cy="108367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未来可增加更多数据分析功能和便利功能，如高级数据分析、订单追踪等，进一步提升商家的运营效率。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1300882" y="3182098"/>
            <a:ext cx="6886575" cy="769800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语言支持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1300882" y="4920230"/>
            <a:ext cx="6886575" cy="734184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技术升级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00882" y="3741456"/>
            <a:ext cx="6891292" cy="107443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为支持更多语言，可进一步优化国际化模块，确保系统能够应对更广泛的用户群体，提升用户体验。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0882" y="5424019"/>
            <a:ext cx="6891292" cy="10929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随着技术的不断进步，可考虑引入更先进的技术框架和工具，如使用更先进的数据库技术、引入AI智能分析等。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3" name="Connector 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or 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5"/>
          <p:cNvSpPr txBox="1"/>
          <p:nvPr/>
        </p:nvSpPr>
        <p:spPr>
          <a:xfrm>
            <a:off x="688937" y="1685237"/>
            <a:ext cx="335280" cy="5962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8925" y="3405562"/>
            <a:ext cx="535305" cy="5962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8925" y="5125887"/>
            <a:ext cx="535305" cy="5962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2589139" y="4907596"/>
            <a:ext cx="8609341" cy="14782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965148" y="3145225"/>
            <a:ext cx="8609341" cy="14782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2493889" y="1358958"/>
            <a:ext cx="8609341" cy="14782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3283333" y="1796843"/>
            <a:ext cx="7497178" cy="9728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团队成员间需保持紧密沟通，确保信息畅通，通过有效的团队协作，可以迅速解决开发过程中遇到的问题。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6329" b="6329"/>
          <a:stretch>
            <a:fillRect/>
          </a:stretch>
        </p:blipFill>
        <p:spPr>
          <a:xfrm>
            <a:off x="1113196" y="4824531"/>
            <a:ext cx="1926336" cy="1682496"/>
          </a:xfrm>
          <a:prstGeom prst="hexagon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团队协同开发心得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8"/>
            </p:custDataLst>
          </p:nvPr>
        </p:nvSpPr>
        <p:spPr>
          <a:xfrm>
            <a:off x="3273808" y="1404023"/>
            <a:ext cx="6148089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团队协作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9"/>
            </p:custDataLst>
          </p:nvPr>
        </p:nvSpPr>
        <p:spPr>
          <a:xfrm>
            <a:off x="1530470" y="3566057"/>
            <a:ext cx="7497178" cy="9728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在项目过程中，团队成员各自发挥专业所长，实现了技能互补，共同推动项目向前发展。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0"/>
            </p:custDataLst>
          </p:nvPr>
        </p:nvSpPr>
        <p:spPr>
          <a:xfrm>
            <a:off x="1520945" y="3173238"/>
            <a:ext cx="6148089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技能互补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1"/>
            </p:custDataLst>
          </p:nvPr>
        </p:nvSpPr>
        <p:spPr>
          <a:xfrm>
            <a:off x="3325984" y="5352046"/>
            <a:ext cx="7497178" cy="9728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在项目中，团队成员深刻认识到技术更新迭代的迅速性，因此始终保持学习态度，不断提升自己的技术能力。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2"/>
            </p:custDataLst>
          </p:nvPr>
        </p:nvSpPr>
        <p:spPr>
          <a:xfrm>
            <a:off x="3316459" y="4959226"/>
            <a:ext cx="6148089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持续学习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t="-47" b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018" name="Picture 2"/>
          <p:cNvPicPr>
            <a:picLocks noChangeAspect="1"/>
          </p:cNvPicPr>
          <p:nvPr/>
        </p:nvPicPr>
        <p:blipFill>
          <a:blip r:embed="rId2"/>
          <a:srcRect l="3725" t="12244" r="6078" b="11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00019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100000"/>
                </a:srgbClr>
              </a:gs>
              <a:gs pos="100000">
                <a:srgbClr val="FDF3F1">
                  <a:alpha val="0"/>
                </a:srgbClr>
              </a:gs>
            </a:gsLst>
            <a:lin ang="0"/>
          </a:gradFill>
        </p:spPr>
      </p:sp>
      <p:pic>
        <p:nvPicPr>
          <p:cNvPr id="2400002" name="Picture 12"/>
          <p:cNvPicPr>
            <a:picLocks noChangeAspect="1"/>
          </p:cNvPicPr>
          <p:nvPr/>
        </p:nvPicPr>
        <p:blipFill>
          <a:blip r:embed="rId3"/>
          <a:srcRect b="2162"/>
          <a:stretch>
            <a:fillRect/>
          </a:stretch>
        </p:blipFill>
        <p:spPr>
          <a:xfrm>
            <a:off x="2081" y="4156147"/>
            <a:ext cx="12192000" cy="286514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4576" y="2644339"/>
            <a:ext cx="8764905" cy="14630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050">
                <a:solidFill>
                  <a:srgbClr val="FF1E02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THANK YOU</a:t>
            </a:r>
            <a:endParaRPr lang="en-US" sz="4050">
              <a:solidFill>
                <a:srgbClr val="FF1E02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项目背景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39115" y="1512589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839115" y="2734848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839115" y="5185395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8" name="Connector 8"/>
          <p:cNvCxnSpPr/>
          <p:nvPr/>
        </p:nvCxnSpPr>
        <p:spPr>
          <a:xfrm>
            <a:off x="937708" y="1624780"/>
            <a:ext cx="0" cy="5245143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utoShape 9"/>
          <p:cNvSpPr/>
          <p:nvPr/>
        </p:nvSpPr>
        <p:spPr>
          <a:xfrm>
            <a:off x="839115" y="3958481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6" name="文本框 15"/>
          <p:cNvSpPr txBox="1"/>
          <p:nvPr/>
        </p:nvSpPr>
        <p:spPr>
          <a:xfrm>
            <a:off x="1371600" y="1600200"/>
            <a:ext cx="95015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zh-CN" altLang="en-US" sz="2400"/>
              <a:t>随着电子商务的快速发展，商家对后台管理系统的需求日益增加。本项目旨在开发一个功能完善的后台管理系统，帮助商家高效管理电商平台的商品、用户等核心业务数据，提升运营效率和管理能力。目标用户为小型电商企业的运营人员和管理员。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系统目标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00200" y="1295400"/>
            <a:ext cx="794385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本系统旨在实现以下核心功能：</a:t>
            </a:r>
            <a:endParaRPr lang="zh-CN" altLang="en-US" sz="2400"/>
          </a:p>
          <a:p>
            <a:r>
              <a:rPr lang="zh-CN" altLang="en-US" sz="2400"/>
              <a:t>商品添加：添加商品信息。</a:t>
            </a:r>
            <a:endParaRPr lang="zh-CN" altLang="en-US" sz="2400"/>
          </a:p>
          <a:p>
            <a:r>
              <a:rPr lang="zh-CN" altLang="en-US" sz="2400"/>
              <a:t>信息编辑：编辑商品信息。</a:t>
            </a:r>
            <a:endParaRPr lang="zh-CN" altLang="en-US" sz="2400"/>
          </a:p>
          <a:p>
            <a:r>
              <a:rPr lang="zh-CN" altLang="en-US" sz="2400"/>
              <a:t>商品下架：下架删除商品信息。</a:t>
            </a:r>
            <a:endParaRPr lang="zh-CN" altLang="en-US" sz="2400"/>
          </a:p>
          <a:p>
            <a:r>
              <a:rPr lang="zh-CN" altLang="en-US" sz="2400"/>
              <a:t>富文本编辑器：实现富文本编辑。</a:t>
            </a:r>
            <a:endParaRPr lang="zh-CN" altLang="en-US" sz="2400"/>
          </a:p>
          <a:p>
            <a:r>
              <a:rPr lang="zh-CN" altLang="en-US" sz="2400"/>
              <a:t>图片上传：上传图片功能</a:t>
            </a:r>
            <a:endParaRPr lang="zh-CN" altLang="en-US" sz="2400"/>
          </a:p>
          <a:p>
            <a:r>
              <a:rPr lang="zh-CN" altLang="en-US" sz="2400"/>
              <a:t>商品查询：搜索查询商品信息。</a:t>
            </a:r>
            <a:endParaRPr lang="zh-CN" altLang="en-US" sz="2400"/>
          </a:p>
          <a:p>
            <a:r>
              <a:rPr lang="zh-CN" altLang="en-US" sz="2400"/>
              <a:t>国际化：多语言面向国际。</a:t>
            </a:r>
            <a:endParaRPr lang="zh-CN" altLang="en-US" sz="2400"/>
          </a:p>
          <a:p>
            <a:r>
              <a:rPr lang="zh-CN" altLang="en-US" sz="2400"/>
              <a:t>用户管理：管理用户账户登录登出。</a:t>
            </a:r>
            <a:endParaRPr lang="zh-CN" altLang="en-US" sz="2400"/>
          </a:p>
          <a:p>
            <a:r>
              <a:rPr lang="zh-CN" altLang="en-US" sz="2400"/>
              <a:t>规格管理：查看数据和修改参数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开发环境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4400" y="1447800"/>
            <a:ext cx="609600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开发工具：Visual Studio Code</a:t>
            </a:r>
            <a:endParaRPr lang="zh-CN" altLang="en-US" sz="2800"/>
          </a:p>
          <a:p>
            <a:r>
              <a:rPr lang="zh-CN" altLang="en-US" sz="2800"/>
              <a:t>编程语言：JavaScript、HTML、CSS</a:t>
            </a:r>
            <a:endParaRPr lang="zh-CN" altLang="en-US" sz="2800"/>
          </a:p>
          <a:p>
            <a:r>
              <a:rPr lang="zh-CN" altLang="en-US" sz="2800"/>
              <a:t>框架：Vue.js、Element-UI</a:t>
            </a:r>
            <a:endParaRPr lang="zh-CN" altLang="en-US" sz="2800"/>
          </a:p>
          <a:p>
            <a:r>
              <a:rPr lang="zh-CN" altLang="en-US" sz="2800"/>
              <a:t>数据库：MySQL</a:t>
            </a:r>
            <a:endParaRPr lang="zh-CN" altLang="en-US" sz="2800"/>
          </a:p>
          <a:p>
            <a:r>
              <a:rPr lang="zh-CN" altLang="en-US" sz="2800"/>
              <a:t>服务器：Node.js + Express</a:t>
            </a:r>
            <a:endParaRPr lang="zh-CN" altLang="en-US" sz="2800"/>
          </a:p>
          <a:p>
            <a:r>
              <a:rPr lang="zh-CN" altLang="en-US" sz="2800"/>
              <a:t>版本控制：Git</a:t>
            </a:r>
            <a:endParaRPr lang="zh-CN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需求分析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6833714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功能需求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92974" y="2516443"/>
            <a:ext cx="3456116" cy="3702601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808710" y="2910022"/>
            <a:ext cx="3024645" cy="579431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用户管理模块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2869" y="3537078"/>
            <a:ext cx="3156327" cy="242710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支持用户使用账号密码登录，登出。商品管理模块，支持商品的增删改查、分类管理、图片上传。用户查询模块，支持按名字，描述查询商品。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4366124" y="2516443"/>
            <a:ext cx="3456116" cy="3702601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4581860" y="2910022"/>
            <a:ext cx="3024645" cy="579431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国际化模块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52981" y="3537078"/>
            <a:ext cx="3082402" cy="242710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支持中英文切换。规格参数模块，支持对类目设定规格参数。系统性能需求，系统需确保高效运行，响应时间不超1秒，同时支持1000+并发用户。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8139274" y="2516443"/>
            <a:ext cx="3456116" cy="3702601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8355010" y="2910022"/>
            <a:ext cx="3024645" cy="579431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系统安全性需求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62734" y="3537078"/>
            <a:ext cx="3209195" cy="242710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为确保用户信息安全，系统支持账号密码登录，并对敏感数据进行加密存储。系统兼容性需求，需要确保系统能够在主流浏览器上稳定运行。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358286" y="1292917"/>
            <a:ext cx="1475427" cy="1475427"/>
          </a:xfrm>
          <a:prstGeom prst="ellipse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9121095" y="1292917"/>
            <a:ext cx="1475427" cy="1475427"/>
          </a:xfrm>
          <a:prstGeom prst="ellipse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100000"/>
          </a:blip>
          <a:srcRect l="16667" r="16667"/>
          <a:stretch>
            <a:fillRect/>
          </a:stretch>
        </p:blipFill>
        <p:spPr>
          <a:xfrm>
            <a:off x="1583319" y="1292917"/>
            <a:ext cx="1475427" cy="1475427"/>
          </a:xfrm>
          <a:prstGeom prst="ellipse">
            <a:avLst/>
          </a:prstGeom>
        </p:spPr>
      </p:pic>
      <p:cxnSp>
        <p:nvCxnSpPr>
          <p:cNvPr id="16" name="Connector 16"/>
          <p:cNvCxnSpPr/>
          <p:nvPr/>
        </p:nvCxnSpPr>
        <p:spPr>
          <a:xfrm>
            <a:off x="3058746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23" r="11523"/>
          <a:stretch>
            <a:fillRect/>
          </a:stretch>
        </p:blipFill>
        <p:spPr>
          <a:xfrm>
            <a:off x="4419283" y="1609916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742971" y="2306715"/>
            <a:ext cx="3314231" cy="64799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高并发处理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794740" cy="196811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系统需集成完善的数据安全机制，确保用户数据在存储与传输过程中的高度安全。同时，需遵守相关法律法规，保障数据合规性。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数据安全与合规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易用性与可维护性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794740" cy="1995832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系统界面应设计得简洁直观，操作流程便捷，以降低用户学习成本。同时，系统应具备良好的可维护性，便于后续的功能扩展与升级。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1071" y="2954711"/>
            <a:ext cx="3656131" cy="211596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系统需具备强大的高并发处理能力，确保在大量用户同时访问时仍能保持稳定运行，并高效响应用户请求，提供流畅的用户体验。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非功能需求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5430,&quot;width&quot;:3780}"/>
</p:tagLst>
</file>

<file path=ppt/tags/tag10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1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2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3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4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5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6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7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8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9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2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2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3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4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5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6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7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8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29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30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1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2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3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4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5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6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7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8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9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4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40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41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42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43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44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5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6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7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8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9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5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50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51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52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53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54.xml><?xml version="1.0" encoding="utf-8"?>
<p:tagLst xmlns:p="http://schemas.openxmlformats.org/presentationml/2006/main">
  <p:tag name="commondata" val="eyJoZGlkIjoiMjYyZmZlM2RiNzNkODYzMmRmMzE4MjFlOTcxMTVjYTIifQ=="/>
  <p:tag name="KSO_WPP_MARK_KEY" val="d56309d1-3508-4d76-8c69-9cecea173e2d"/>
  <p:tag name="COMMONDATA" val="eyJoZGlkIjoiZDhkMDVjMTMyZWVmZTc5ZjJlZWZlZjhjZmM4Y2QwM2UifQ=="/>
</p:tagLst>
</file>

<file path=ppt/tags/tag6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7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8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9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A645B"/>
      </a:accent1>
      <a:accent2>
        <a:srgbClr val="EA645B"/>
      </a:accent2>
      <a:accent3>
        <a:srgbClr val="EA645B"/>
      </a:accent3>
      <a:accent4>
        <a:srgbClr val="EA645B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4681</Words>
  <Application>WPS 演示</Application>
  <PresentationFormat>On-screen Show (4:3)</PresentationFormat>
  <Paragraphs>376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宋体</vt:lpstr>
      <vt:lpstr>Wingdings</vt:lpstr>
      <vt:lpstr>Noto Sans SC</vt:lpstr>
      <vt:lpstr>Arial</vt:lpstr>
      <vt:lpstr>微软雅黑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Shully</cp:lastModifiedBy>
  <cp:revision>6</cp:revision>
  <dcterms:created xsi:type="dcterms:W3CDTF">2006-08-16T00:00:00Z</dcterms:created>
  <dcterms:modified xsi:type="dcterms:W3CDTF">2025-05-14T09:28:11Z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5264F2BC1C184929B55B882272A4752F_12</vt:lpwstr>
  </property>
  <property fmtid="{D5CDD505-2E9C-101B-9397-08002B2CF9AE}" pid="3" name="KSOProductBuildVer">
    <vt:lpwstr>2052-11.1.0.14252</vt:lpwstr>
  </property>
</Properties>
</file>